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7" r:id="rId3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100" d="100"/>
          <a:sy n="100" d="100"/>
        </p:scale>
        <p:origin x="-330" y="11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i-FI" smtClean="0"/>
              <a:t>Muokkaa alaotsikon perustyyliä napsautt.</a:t>
            </a:r>
            <a:endParaRPr lang="en-US"/>
          </a:p>
        </p:txBody>
      </p:sp>
      <p:sp>
        <p:nvSpPr>
          <p:cNvPr id="7" name="Päivämäärän paikkamerkki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Alatunnisteen paikkamerkki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1" name="Dian numeron paikkamerkki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F357E71-68DF-4467-A0FC-30EC22E6D3F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61793-4E30-44FE-BE81-0A9C8806E13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7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11D9904-0715-4474-84D5-A2DF4EFD0B3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Päivämäärän paikkamerkki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2CB65BE-0417-4543-8282-4BF0E69513F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Alatunnisteen paikkamerkki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6" name="Tekstin paikkamerkki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15" name="Tekstin paikkamerkki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7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B2B3458-AD5A-457D-AF7E-D4709018F4B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Alatunnisteen paikkamerkki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58139-BA70-4313-9D44-7783EFF1832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84E42E-94F1-4C7A-A62B-0465BC2B285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6FBC3-8A7A-4DEF-9934-420C91142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Suorakulmi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uorakulmi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i-FI" noProof="0" smtClean="0"/>
              <a:t>Lisää kuva napsauttamalla kuvaketta</a:t>
            </a:r>
            <a:endParaRPr lang="en-US" noProof="0" dirty="0"/>
          </a:p>
        </p:txBody>
      </p:sp>
      <p:sp>
        <p:nvSpPr>
          <p:cNvPr id="9" name="Päivämäärän paikkamerkki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Dian numeron paikkamerkki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86122034-DB29-42A7-8F9C-F9C65FF02FF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Alatunnisteen paikkamerkki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29816-4290-493F-A1E4-C46FC203748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uorakulmi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312C3-671F-493D-845C-518C4FB2D65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perustyyl. napsautt.</a:t>
            </a:r>
            <a:endParaRPr lang="en-US" smtClean="0"/>
          </a:p>
        </p:txBody>
      </p:sp>
      <p:sp>
        <p:nvSpPr>
          <p:cNvPr id="1027" name="Tekstin paikkamerkki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smtClean="0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uorakulmi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uorakulmi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orakulmi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ED33840-2F2C-40C0-9003-7FFBB2AAACA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2" r:id="rId2"/>
    <p:sldLayoutId id="2147483727" r:id="rId3"/>
    <p:sldLayoutId id="2147483728" r:id="rId4"/>
    <p:sldLayoutId id="2147483729" r:id="rId5"/>
    <p:sldLayoutId id="2147483723" r:id="rId6"/>
    <p:sldLayoutId id="2147483730" r:id="rId7"/>
    <p:sldLayoutId id="2147483724" r:id="rId8"/>
    <p:sldLayoutId id="2147483731" r:id="rId9"/>
    <p:sldLayoutId id="2147483725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285750"/>
            <a:ext cx="7772400" cy="1143000"/>
          </a:xfrm>
        </p:spPr>
        <p:txBody>
          <a:bodyPr/>
          <a:lstStyle/>
          <a:p>
            <a:pPr eaLnBrk="1" hangingPunct="1"/>
            <a:r>
              <a:rPr lang="fi-FI" dirty="0" smtClean="0">
                <a:cs typeface="Lucida Sans Unicode" pitchFamily="34" charset="0"/>
              </a:rPr>
              <a:t>Uskonnon omaksuminen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214438"/>
            <a:ext cx="7772400" cy="4343400"/>
          </a:xfrm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600" dirty="0" smtClean="0">
              <a:cs typeface="Lucida Sans Unicode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i-FI" sz="1600" b="1" dirty="0" smtClean="0">
              <a:cs typeface="Lucida Sans Unicode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fi-FI" sz="1800" dirty="0" smtClean="0">
                <a:cs typeface="Lucida Sans Unicode" pitchFamily="34" charset="0"/>
              </a:rPr>
              <a:t>ihminen kasvaa uskonnollisen perinteen </a:t>
            </a:r>
            <a:r>
              <a:rPr lang="fi-FI" sz="1800" dirty="0" smtClean="0">
                <a:cs typeface="Lucida Sans Unicode" pitchFamily="34" charset="0"/>
              </a:rPr>
              <a:t>ympäröimänä ns. suurten maailman uskontojen parissa</a:t>
            </a:r>
            <a:endParaRPr lang="fi-FI" sz="1800" dirty="0" smtClean="0">
              <a:cs typeface="Lucida Sans Unicode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fi-FI" sz="1800" dirty="0" smtClean="0">
                <a:cs typeface="Lucida Sans Unicode" pitchFamily="34" charset="0"/>
              </a:rPr>
              <a:t>uskonto </a:t>
            </a:r>
            <a:r>
              <a:rPr lang="fi-FI" sz="1800" dirty="0" smtClean="0">
                <a:cs typeface="Lucida Sans Unicode" pitchFamily="34" charset="0"/>
              </a:rPr>
              <a:t>välittyy itsestään kulttuurista:  ihminen sosiaalistuu uskonnon harjoittajaksi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fi-FI" sz="1800" dirty="0" smtClean="0">
                <a:cs typeface="Lucida Sans Unicode" pitchFamily="34" charset="0"/>
              </a:rPr>
              <a:t>uskontoon suhtautumisen vaikuttaa omakohtainen </a:t>
            </a:r>
            <a:r>
              <a:rPr lang="fi-FI" sz="1800" dirty="0" smtClean="0">
                <a:cs typeface="Lucida Sans Unicode" pitchFamily="34" charset="0"/>
              </a:rPr>
              <a:t>valinta</a:t>
            </a:r>
            <a:r>
              <a:rPr lang="fi-FI" sz="1800" dirty="0" smtClean="0">
                <a:cs typeface="Lucida Sans Unicode" pitchFamily="34" charset="0"/>
              </a:rPr>
              <a:t>, yksittäinen tapahtuma tai pitkä prosessi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fi-FI" sz="1800" dirty="0" smtClean="0">
                <a:cs typeface="Lucida Sans Unicode" pitchFamily="34" charset="0"/>
              </a:rPr>
              <a:t>ratkaisutyyppinen kääntyminen: ihminen etsii muutosta elämäntilanteeseensa ja löytää ratkaisun </a:t>
            </a:r>
            <a:r>
              <a:rPr lang="fi-FI" sz="1800" dirty="0" smtClean="0">
                <a:cs typeface="Lucida Sans Unicode" pitchFamily="34" charset="0"/>
              </a:rPr>
              <a:t>uskonnosta, esimerkkinä tästä buddhalaisuuden </a:t>
            </a:r>
            <a:r>
              <a:rPr lang="fi-FI" sz="1800" dirty="0" smtClean="0">
                <a:cs typeface="Lucida Sans Unicode" pitchFamily="34" charset="0"/>
              </a:rPr>
              <a:t>perustaja </a:t>
            </a:r>
            <a:r>
              <a:rPr lang="fi-FI" sz="1800" dirty="0" err="1" smtClean="0">
                <a:cs typeface="Lucida Sans Unicode" pitchFamily="34" charset="0"/>
              </a:rPr>
              <a:t>Siddhartha</a:t>
            </a:r>
            <a:r>
              <a:rPr lang="fi-FI" sz="1800" dirty="0" smtClean="0">
                <a:cs typeface="Lucida Sans Unicode" pitchFamily="34" charset="0"/>
              </a:rPr>
              <a:t> </a:t>
            </a:r>
            <a:r>
              <a:rPr lang="fi-FI" sz="1800" dirty="0" smtClean="0">
                <a:cs typeface="Lucida Sans Unicode" pitchFamily="34" charset="0"/>
              </a:rPr>
              <a:t>Gautaman kokemus</a:t>
            </a:r>
            <a:endParaRPr lang="fi-FI" sz="1800" dirty="0" smtClean="0">
              <a:cs typeface="Lucida Sans Unicode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fi-FI" sz="1800" dirty="0" smtClean="0">
                <a:cs typeface="Lucida Sans Unicode" pitchFamily="34" charset="0"/>
              </a:rPr>
              <a:t>herätyskääntymys: päätös yllättävässä tilanteessa ilman ennakkovalmisteluja mm. apostoli Paavali </a:t>
            </a:r>
            <a:r>
              <a:rPr lang="fi-FI" sz="1800" dirty="0" err="1" smtClean="0">
                <a:cs typeface="Lucida Sans Unicode" pitchFamily="34" charset="0"/>
              </a:rPr>
              <a:t>Damaskon</a:t>
            </a:r>
            <a:r>
              <a:rPr lang="fi-FI" sz="1800" dirty="0" smtClean="0">
                <a:cs typeface="Lucida Sans Unicode" pitchFamily="34" charset="0"/>
              </a:rPr>
              <a:t> </a:t>
            </a:r>
            <a:r>
              <a:rPr lang="fi-FI" sz="1800" dirty="0" smtClean="0">
                <a:cs typeface="Lucida Sans Unicode" pitchFamily="34" charset="0"/>
              </a:rPr>
              <a:t>tiellä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endParaRPr lang="fi-FI" sz="1600" b="1" dirty="0" smtClean="0">
              <a:cs typeface="Lucida Sans Unicode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endParaRPr lang="en-US" sz="1600" dirty="0" smtClean="0">
              <a:cs typeface="Lucida Sans Unicode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i-FI" sz="1600" dirty="0" smtClean="0">
                <a:cs typeface="Lucida Sans Unicode" pitchFamily="34" charset="0"/>
              </a:rPr>
              <a:t>	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i-FI" sz="1600" dirty="0" smtClean="0">
                <a:cs typeface="Lucida Sans Unicode" pitchFamily="34" charset="0"/>
              </a:rPr>
              <a:t> </a:t>
            </a:r>
          </a:p>
        </p:txBody>
      </p:sp>
      <p:pic>
        <p:nvPicPr>
          <p:cNvPr id="9220" name="Kuva 4" descr="käsikirj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72125"/>
            <a:ext cx="9144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Uskonnon omaksuminen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612648" y="1556792"/>
            <a:ext cx="8153400" cy="4539208"/>
          </a:xfrm>
        </p:spPr>
        <p:txBody>
          <a:bodyPr/>
          <a:lstStyle/>
          <a:p>
            <a:pPr>
              <a:buNone/>
            </a:pPr>
            <a:r>
              <a:rPr lang="fi-FI" sz="1600" dirty="0" smtClean="0"/>
              <a:t>Suomen luterilaisen kirkon kasvatustyö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työ jakautuu varhaiskasvatukseen  (ennen kouluikää</a:t>
            </a:r>
            <a:r>
              <a:rPr lang="fi-FI" sz="1600" dirty="0" smtClean="0"/>
              <a:t>), </a:t>
            </a:r>
            <a:r>
              <a:rPr lang="fi-FI" sz="1600" dirty="0" smtClean="0"/>
              <a:t>varhaisnuorisotyöhön</a:t>
            </a:r>
            <a:r>
              <a:rPr lang="fi-FI" sz="1600" dirty="0" smtClean="0"/>
              <a:t> </a:t>
            </a:r>
            <a:r>
              <a:rPr lang="fi-FI" sz="1600" dirty="0" smtClean="0"/>
              <a:t> (ala-asteikä) esim</a:t>
            </a:r>
            <a:r>
              <a:rPr lang="fi-FI" sz="1600" dirty="0" smtClean="0"/>
              <a:t>. kerhot leirit, retket ja </a:t>
            </a:r>
            <a:r>
              <a:rPr lang="fi-FI" sz="1600" dirty="0" smtClean="0"/>
              <a:t>partiotyö, </a:t>
            </a:r>
            <a:r>
              <a:rPr lang="fi-FI" sz="1600" dirty="0" smtClean="0"/>
              <a:t>ja nuorisotyöhön esim. rippikoulu ja isoskoulutus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kasvatustyöstä vastaavat kirkon keskukset</a:t>
            </a:r>
          </a:p>
          <a:p>
            <a:pPr>
              <a:buNone/>
            </a:pPr>
            <a:r>
              <a:rPr lang="fi-FI" sz="1600" dirty="0" smtClean="0"/>
              <a:t>Miten uskontoon tai uskonnolliseen liikkeeseen voi liittyä?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vakiintuneisiin uskontoihin kasvetaan perheen, perinteen ja tapojen myötä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maailmanuskontoihin voi liittyä opiskeltuaan perusasiat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etnisiin (ns. kansallinen uskonto) uskontoihin kuten shintolaisuuteen, juutalaisuuteen ja hindulaisuuteen kuuluu erottamattoman osana uskonnon aktiivinen harjoittaminen ja perinteen tunteminen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uskonnollisiin salaseuroihin ja mysteerikultteihin liittymistä säädellään erilaisin menoin esim. Vapaamuurarit</a:t>
            </a:r>
          </a:p>
          <a:p>
            <a:pPr>
              <a:buNone/>
            </a:pPr>
            <a:r>
              <a:rPr lang="fi-FI" sz="1600" dirty="0" smtClean="0"/>
              <a:t>Uskonto ja manipulaatio</a:t>
            </a:r>
          </a:p>
          <a:p>
            <a:pPr>
              <a:buFont typeface="Wingdings" pitchFamily="2" charset="2"/>
              <a:buChar char="q"/>
            </a:pPr>
            <a:r>
              <a:rPr lang="fi-FI" sz="1600" dirty="0" smtClean="0"/>
              <a:t>ajattelun ohjausta </a:t>
            </a:r>
            <a:r>
              <a:rPr lang="fi-FI" sz="1600" smtClean="0"/>
              <a:t>haluttuun suuntaan; </a:t>
            </a:r>
            <a:r>
              <a:rPr lang="fi-FI" sz="1600" dirty="0" smtClean="0"/>
              <a:t>terveeseen uskontoon liittyy aina </a:t>
            </a:r>
            <a:r>
              <a:rPr lang="fi-FI" sz="1600" smtClean="0"/>
              <a:t>valinnan vapaus</a:t>
            </a:r>
            <a:endParaRPr lang="fi-FI" sz="1600" dirty="0" smtClean="0"/>
          </a:p>
          <a:p>
            <a:pPr>
              <a:buFont typeface="Wingdings" pitchFamily="2" charset="2"/>
              <a:buChar char="q"/>
            </a:pPr>
            <a:endParaRPr lang="fi-FI" sz="1600" dirty="0" smtClean="0"/>
          </a:p>
          <a:p>
            <a:endParaRPr lang="fi-FI" sz="1600" dirty="0"/>
          </a:p>
        </p:txBody>
      </p:sp>
      <p:pic>
        <p:nvPicPr>
          <p:cNvPr id="4" name="Kuva 4" descr="käsikirj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ani">
  <a:themeElements>
    <a:clrScheme name="Mediaa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a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a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ani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197</TotalTime>
  <Words>172</Words>
  <Application>Microsoft Office PowerPoint</Application>
  <PresentationFormat>Näytössä katseltava diaesitys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3" baseType="lpstr">
      <vt:lpstr>Mediaani</vt:lpstr>
      <vt:lpstr>Uskonnon omaksuminen</vt:lpstr>
      <vt:lpstr>Uskonnon omaksuminen</vt:lpstr>
    </vt:vector>
  </TitlesOfParts>
  <Company>tsinger.fi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Uskonto ilmiönä</dc:title>
  <dc:creator>Timo Laulaja</dc:creator>
  <cp:lastModifiedBy>Paasihteeri</cp:lastModifiedBy>
  <cp:revision>14</cp:revision>
  <cp:lastPrinted>1601-01-01T00:00:00Z</cp:lastPrinted>
  <dcterms:created xsi:type="dcterms:W3CDTF">2004-12-29T13:26:59Z</dcterms:created>
  <dcterms:modified xsi:type="dcterms:W3CDTF">2013-01-16T07:30:36Z</dcterms:modified>
</cp:coreProperties>
</file>